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99D18-5829-43D0-A94F-B3EF218EA79B}" type="datetimeFigureOut">
              <a:rPr lang="ru-RU" smtClean="0"/>
              <a:pPr/>
              <a:t>11.11.2021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995EC-714F-46F0-B681-F7D49A80B2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99D18-5829-43D0-A94F-B3EF218EA79B}" type="datetimeFigureOut">
              <a:rPr lang="ru-RU" smtClean="0"/>
              <a:pPr/>
              <a:t>11.11.2021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995EC-714F-46F0-B681-F7D49A80B2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99D18-5829-43D0-A94F-B3EF218EA79B}" type="datetimeFigureOut">
              <a:rPr lang="ru-RU" smtClean="0"/>
              <a:pPr/>
              <a:t>11.11.2021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995EC-714F-46F0-B681-F7D49A80B2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99D18-5829-43D0-A94F-B3EF218EA79B}" type="datetimeFigureOut">
              <a:rPr lang="ru-RU" smtClean="0"/>
              <a:pPr/>
              <a:t>11.11.2021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995EC-714F-46F0-B681-F7D49A80B2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99D18-5829-43D0-A94F-B3EF218EA79B}" type="datetimeFigureOut">
              <a:rPr lang="ru-RU" smtClean="0"/>
              <a:pPr/>
              <a:t>11.11.2021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995EC-714F-46F0-B681-F7D49A80B2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99D18-5829-43D0-A94F-B3EF218EA79B}" type="datetimeFigureOut">
              <a:rPr lang="ru-RU" smtClean="0"/>
              <a:pPr/>
              <a:t>11.11.2021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995EC-714F-46F0-B681-F7D49A80B2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99D18-5829-43D0-A94F-B3EF218EA79B}" type="datetimeFigureOut">
              <a:rPr lang="ru-RU" smtClean="0"/>
              <a:pPr/>
              <a:t>11.11.2021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995EC-714F-46F0-B681-F7D49A80B2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99D18-5829-43D0-A94F-B3EF218EA79B}" type="datetimeFigureOut">
              <a:rPr lang="ru-RU" smtClean="0"/>
              <a:pPr/>
              <a:t>11.11.2021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995EC-714F-46F0-B681-F7D49A80B2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99D18-5829-43D0-A94F-B3EF218EA79B}" type="datetimeFigureOut">
              <a:rPr lang="ru-RU" smtClean="0"/>
              <a:pPr/>
              <a:t>11.11.2021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995EC-714F-46F0-B681-F7D49A80B2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99D18-5829-43D0-A94F-B3EF218EA79B}" type="datetimeFigureOut">
              <a:rPr lang="ru-RU" smtClean="0"/>
              <a:pPr/>
              <a:t>11.11.2021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995EC-714F-46F0-B681-F7D49A80B2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99D18-5829-43D0-A94F-B3EF218EA79B}" type="datetimeFigureOut">
              <a:rPr lang="ru-RU" smtClean="0"/>
              <a:pPr/>
              <a:t>11.11.2021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995EC-714F-46F0-B681-F7D49A80B2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b="-23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5A99D18-5829-43D0-A94F-B3EF218EA79B}" type="datetimeFigureOut">
              <a:rPr lang="ru-RU" smtClean="0"/>
              <a:pPr/>
              <a:t>11.11.2021</a:t>
            </a:fld>
            <a:endParaRPr lang="ru-RU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E995EC-714F-46F0-B681-F7D49A80B2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64307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права и обязанности детей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России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zotovaclinic.ru/wa-data/public/shop/img/HiRes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928802"/>
            <a:ext cx="52149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1538" y="357166"/>
            <a:ext cx="764386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17 лет добавляется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Обязанность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QTDingBits" charset="-120"/>
                <a:cs typeface="Times New Roman" pitchFamily="18" charset="0"/>
              </a:rPr>
              <a:t> встать на воинский учет (пройти комиссию и получить приписное свидетельство).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Вита\Desktop\обществознание\0500570480570500520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3929090" cy="5357807"/>
          </a:xfrm>
          <a:prstGeom prst="rect">
            <a:avLst/>
          </a:prstGeom>
          <a:noFill/>
        </p:spPr>
      </p:pic>
      <p:pic>
        <p:nvPicPr>
          <p:cNvPr id="22531" name="Picture 3" descr="C:\Users\Вита\Desktop\обществознание\pripisn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928802"/>
            <a:ext cx="283369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500042"/>
            <a:ext cx="807249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QTDingBits" charset="-120"/>
                <a:cs typeface="Times New Roman" pitchFamily="18" charset="0"/>
              </a:rPr>
              <a:t>В 18 лет человек становится полностью дееспособным, т.е. может иметь и приобретать своими действиями все права и обязанности, а также нести за свои действия полную ответственность.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:\Users\Вита\Desktop\обществознание\justice-scales-gavel-book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096000" cy="406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Организация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Объеденных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наций во Всеобщей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декларации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провозгласила, что дети имеют право на особую защиту, заботу и помощь, и что «ребенок, в виду его физической и умственной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незрелости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нуждается в специальной охране и заботе, включая надлежащую правовую защиту, как до, так и после рождения». Конвенция о правах детей состоит из 54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 которых отражены основные права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России. </a:t>
            </a:r>
          </a:p>
        </p:txBody>
      </p:sp>
      <p:pic>
        <p:nvPicPr>
          <p:cNvPr id="5" name="Рисунок 4" descr="http://www.dialog.ua/images/news/be5104730dd17fda892f0eca9eb606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00306"/>
            <a:ext cx="422591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68412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 правах детей и подростков говорится в законодательстве об образовании, в трудовом законодательстве, гражданском, уголовном.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Определенными правами человек обладает уже с рождения, но по достижении 10, а особенно 14 и 16 лет их объем сильно увеличивается.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вместе с правами возрастают также обязанности и ответственность.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та\Desktop\обществознание\4999-1445957145-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86058"/>
            <a:ext cx="471490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11156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Ребёнок от момента рождения до 6 лет имеет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040188" cy="28575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4040188" cy="5214974"/>
          </a:xfrm>
        </p:spPr>
        <p:txBody>
          <a:bodyPr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имя, отчество, фамилию;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знать своих родителей, жить и воспитываться в семье (если это не противоречит интересам ребенка);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гражданство;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заботу и воспитание родителями (или лицами, их заменяющими);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всестороннее развитие и уважение человеческого достоинства;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выражать свое мнение при решении в семье любого вопроса, затрагивающего его интересы;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защиту своих прав и законных интересов родителями (лицами, их замещающими), органами опеки и попечительства, прокурором и судом;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иметь на праве собственности имущество (полученное в дар или в наследство, а также приобретенное на средства ребенка);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самостоятельное обращение в орган опеки и попечительства за защитой своих прав.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57233"/>
            <a:ext cx="4041775" cy="357190"/>
          </a:xfrm>
        </p:spPr>
        <p:txBody>
          <a:bodyPr/>
          <a:lstStyle/>
          <a:p>
            <a:pPr algn="ctr"/>
            <a:r>
              <a:rPr lang="ru-RU" sz="2000" dirty="0" smtClean="0"/>
              <a:t>Обязанности</a:t>
            </a:r>
            <a:endParaRPr lang="ru-RU" sz="2000" dirty="0"/>
          </a:p>
        </p:txBody>
      </p:sp>
      <p:pic>
        <p:nvPicPr>
          <p:cNvPr id="2054" name="Picture 6" descr="C:\Users\Вита\Desktop\обществознание\orig_9899a599500c3f475145f1576585ade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214818"/>
            <a:ext cx="278608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143504" y="1357298"/>
            <a:ext cx="35719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QTDingBits"/>
                <a:cs typeface="Times New Roman" pitchFamily="18" charset="0"/>
              </a:rPr>
              <a:t> слушаться родителей и лиц, их заменяющих;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QTDingBits"/>
                <a:cs typeface="Times New Roman" pitchFamily="18" charset="0"/>
              </a:rPr>
              <a:t> принимать их заботу и воспитание, за исключением случаев пренебрежительного, жестокого, грубого, унижающего человеческое достоинство обращения, оскорбления или эксплуатации;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QTDingBits"/>
                <a:cs typeface="Times New Roman" pitchFamily="18" charset="0"/>
              </a:rPr>
              <a:t> соблюдать правила поведения, установленные в воспитательных и образовательных учреждениях, дома и в общественных местах.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71504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мере взросления ребенок приобретает все новые права, которые остаются с ним, пока он не станет взрослым и получит всю полноту прав и обязанностей.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С 6 лет добавляются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Обязанности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слушаться родителей и лиц, их заменяющих, принимать их заботу и внимание (за исключением случаев пренебрежительного, грубого, унижающего человеческое достоинство обращения или оскорбления);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получить основное общее образование (9 классов); 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соблюдать правила поведения, установленные в воспитательных и образовательных учреждениях, дома и в общественных местах.</a:t>
            </a: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Вита\Desktop\обществознание\смайлик с книгой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143512"/>
            <a:ext cx="1714512" cy="1500198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28596" y="1428736"/>
            <a:ext cx="371477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Times New Roman" pitchFamily="18" charset="0"/>
                <a:ea typeface="QTDingBits"/>
                <a:cs typeface="Times New Roman" pitchFamily="18" charset="0"/>
              </a:rPr>
              <a:t>Право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QTDingBits"/>
                <a:cs typeface="Times New Roman" pitchFamily="18" charset="0"/>
              </a:rPr>
              <a:t>      самостоятельно совершать мелкие бытовые сделки (купить мороженое, поменяться с друзьями игрушками);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QTDingBits"/>
                <a:cs typeface="Times New Roman" pitchFamily="18" charset="0"/>
              </a:rPr>
              <a:t>      совершать сделки, направленные на безвозмездное получение выгоды, не требующие нотариального удостоверения или государственной регистрации (можно принять практически любой подарок, кроме квартиры</a:t>
            </a:r>
            <a:r>
              <a:rPr lang="ru-RU" sz="1400" b="1" dirty="0" smtClean="0">
                <a:latin typeface="Times New Roman" pitchFamily="18" charset="0"/>
                <a:ea typeface="QTDingBits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QTDingBits"/>
                <a:cs typeface="Times New Roman" pitchFamily="18" charset="0"/>
              </a:rPr>
              <a:t>и автомобиля и т.д.);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86190"/>
            <a:ext cx="392909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 smtClean="0">
                <a:solidFill>
                  <a:srgbClr val="000000"/>
                </a:solidFill>
              </a:rPr>
              <a:t>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перед преподавателями, администрацией учебного заведения;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совершение общественно опасных действий, бродяжничество, уклонение от учебы, пьянство —вплоть до направления комиссией по делам несовершеннолетних в специальные учебно-воспитательные учреждения.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8 лет добавляются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C:\Users\Вита\Desktop\обществознание\6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000504"/>
            <a:ext cx="257176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 descr="C:\Users\Вита\Desktop\обществознание\13914844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143248"/>
            <a:ext cx="2000264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C:\Users\Вита\Desktop\обществознание\554b1d82c5edaf124d726ede29ddbe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9000"/>
            <a:ext cx="214314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71472" y="857232"/>
            <a:ext cx="3500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участие в детском общественном объединении.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643438" y="857232"/>
            <a:ext cx="3429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Обязанности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QTDingBits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соблюдать устав школы и правила          детского общественного объединения.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785918" y="2285992"/>
            <a:ext cx="50006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Ответственность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QTDingBits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детским общественным объединением и его участниками.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00034" y="357166"/>
            <a:ext cx="828680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10 лет добавляются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QTDingBits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QTDingBits" charset="-12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учет мнения ребенка при решении в семье любого вопроса, затрагивающего его интересы;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QTDingBits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QTDingBits" charset="-12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заслушанным в ходе любого судебного или административного разбирательства;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QTDingBits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QTDingBits" charset="-12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давать согласие на изменение своего имени и фамилии, на восстановление в родительских правах кровных родителей, на усыновление или передачу в приемную семью.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C:\Users\Вита\Desktop\обществознание\pr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357562"/>
            <a:ext cx="5191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14 лет добавляются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Права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самостоятельно обращаться в суд для защиты своих прав в определенных случаях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требовать отмены усыновления;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давать согласие на изменение своего гражданства;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работать (работники в возрасте до шестнадцати лет) не более 24 часов в неделю;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заключать любые сделки с согласия родителей, лиц, их заменяющих;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самостоятельно распоряжаться своим заработком, стипендией, иными доходами;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управлять велосипедом при движении по дорогам, учиться вождению мотоцикла;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участвовать в молодежном общественном объединении.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38600" cy="5483245"/>
          </a:xfrm>
        </p:spPr>
        <p:txBody>
          <a:bodyPr/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Обязанности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получить паспорт гражданина Российской Федерации;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выполнять трудовые обязанности в соответствии с условиями контракта, правилами учебного и трудового распорядка и трудовым законодательством;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соблюдать устав школы, правила молодежного общественного объединения.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Ответственность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исключение из школы за совершение правонарушений, в том числе грубые и неоднократные нарушения устава школы;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самостоятельная имущественная ответственность по заключенным сделкам;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возмещение причиненного вреда;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ответственность за нарушение трудовой дисциплины;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уголовная ответственность за отдельные виды преступлений.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16 лет добавляются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Права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работать (работники в возрасте от шестнадцати до восемнадцати лет) не более 35 часов в неделю;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быть членом кооператива;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вступать в брак при наличии уважительных причин с разрешения органа местного самоуправления;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управлять транспортными средствами категории «M» и подкатегории «A1» (мопеды и легкие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квадроциклы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мотоциклы) при движении по дорогам, учиться вождению автомобиля;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Ответственность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ответственность за административные правонарушения в порядке, установленном законодательством Российской Федерации 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ответственность за совершение всех видов уголовных преступлений.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Вита\Desktop\обществознание\как-привлечь_производ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00372"/>
            <a:ext cx="392909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219</TotalTime>
  <Words>846</Words>
  <Application>Microsoft Office PowerPoint</Application>
  <PresentationFormat>Экран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5</vt:lpstr>
      <vt:lpstr>Основные  права и обязанности детей  в России</vt:lpstr>
      <vt:lpstr>Презентация PowerPoint</vt:lpstr>
      <vt:lpstr>О правах детей и подростков говорится в законодательстве об образовании, в трудовом законодательстве, гражданском, уголовном. Определенными правами человек обладает уже с рождения, но по достижении 10, а особенно 14 и 16 лет их объем сильно увеличивается.  Но вместе с правами возрастают также обязанности и ответственность.  </vt:lpstr>
      <vt:lpstr>Ребёнок от момента рождения до 6 лет имеет</vt:lpstr>
      <vt:lpstr>По мере взросления ребенок приобретает все новые права, которые остаются с ним, пока он не станет взрослым и получит всю полноту прав и обязанностей.  С 6 лет добавляются </vt:lpstr>
      <vt:lpstr>  С 8 лет добавляются  </vt:lpstr>
      <vt:lpstr>Презентация PowerPoint</vt:lpstr>
      <vt:lpstr>С 14 лет добавляются </vt:lpstr>
      <vt:lpstr>С 16 лет добавляются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и обязанности детей в России.</dc:title>
  <dc:creator>Вита</dc:creator>
  <cp:lastModifiedBy>User</cp:lastModifiedBy>
  <cp:revision>24</cp:revision>
  <dcterms:created xsi:type="dcterms:W3CDTF">2017-02-05T11:39:01Z</dcterms:created>
  <dcterms:modified xsi:type="dcterms:W3CDTF">2021-11-11T12:17:44Z</dcterms:modified>
</cp:coreProperties>
</file>